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3"/>
  </p:notesMasterIdLst>
  <p:sldIdLst>
    <p:sldId id="315" r:id="rId2"/>
    <p:sldId id="427" r:id="rId3"/>
    <p:sldId id="426" r:id="rId4"/>
    <p:sldId id="429" r:id="rId5"/>
    <p:sldId id="431" r:id="rId6"/>
    <p:sldId id="430" r:id="rId7"/>
    <p:sldId id="432" r:id="rId8"/>
    <p:sldId id="433" r:id="rId9"/>
    <p:sldId id="435" r:id="rId10"/>
    <p:sldId id="436" r:id="rId11"/>
    <p:sldId id="439" r:id="rId12"/>
  </p:sldIdLst>
  <p:sldSz cx="9144000" cy="5143500" type="screen16x9"/>
  <p:notesSz cx="7077075" cy="9363075"/>
  <p:embeddedFontLst>
    <p:embeddedFont>
      <p:font typeface="Karla" pitchFamily="2" charset="77"/>
      <p:regular r:id="rId14"/>
      <p:bold r:id="rId15"/>
      <p:italic r:id="rId16"/>
      <p:boldItalic r:id="rId17"/>
    </p:embeddedFont>
    <p:embeddedFont>
      <p:font typeface="Montserrat" pitchFamily="2" charset="77"/>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E00"/>
    <a:srgbClr val="69B4FF"/>
    <a:srgbClr val="8BC5F9"/>
    <a:srgbClr val="800080"/>
    <a:srgbClr val="FF9966"/>
    <a:srgbClr val="993300"/>
    <a:srgbClr val="800000"/>
    <a:srgbClr val="99CC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62F80E-98EE-4B63-B8F0-FDE375B2034B}">
  <a:tblStyle styleId="{3562F80E-98EE-4B63-B8F0-FDE375B203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5332" autoAdjust="0"/>
  </p:normalViewPr>
  <p:slideViewPr>
    <p:cSldViewPr snapToGrid="0">
      <p:cViewPr varScale="1">
        <p:scale>
          <a:sx n="175" d="100"/>
          <a:sy n="175" d="100"/>
        </p:scale>
        <p:origin x="38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0688" y="703263"/>
            <a:ext cx="6237287" cy="35099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7708" y="4447461"/>
            <a:ext cx="5661660" cy="4213384"/>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5356132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707708" y="4447461"/>
            <a:ext cx="5661660" cy="42133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955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07708" y="4447461"/>
            <a:ext cx="5661660" cy="42133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165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07708" y="4447461"/>
            <a:ext cx="5661660" cy="42133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165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17: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17:notes"/>
          <p:cNvSpPr txBox="1">
            <a:spLocks noGrp="1"/>
          </p:cNvSpPr>
          <p:nvPr>
            <p:ph type="body" idx="1"/>
          </p:nvPr>
        </p:nvSpPr>
        <p:spPr>
          <a:xfrm>
            <a:off x="707708" y="4447461"/>
            <a:ext cx="5661660" cy="42133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1" name="Google Shape;11;p2"/>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2" name="Google Shape;12;p2"/>
          <p:cNvSpPr txBox="1">
            <a:spLocks noGrp="1"/>
          </p:cNvSpPr>
          <p:nvPr>
            <p:ph type="ctrTitle"/>
          </p:nvPr>
        </p:nvSpPr>
        <p:spPr>
          <a:xfrm>
            <a:off x="648300" y="3175950"/>
            <a:ext cx="3530700" cy="1182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5" name="Google Shape;15;p3"/>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6" name="Google Shape;16;p3"/>
          <p:cNvSpPr txBox="1">
            <a:spLocks noGrp="1"/>
          </p:cNvSpPr>
          <p:nvPr>
            <p:ph type="ctrTitle"/>
          </p:nvPr>
        </p:nvSpPr>
        <p:spPr>
          <a:xfrm>
            <a:off x="648300" y="1354750"/>
            <a:ext cx="3522300" cy="298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3265700"/>
            <a:ext cx="1906200" cy="1031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1800">
                <a:solidFill>
                  <a:schemeClr val="lt1"/>
                </a:solidFill>
              </a:defRPr>
            </a:lvl1pPr>
            <a:lvl2pPr lvl="1" algn="r" rtl="0">
              <a:spcBef>
                <a:spcPts val="0"/>
              </a:spcBef>
              <a:spcAft>
                <a:spcPts val="0"/>
              </a:spcAft>
              <a:buClr>
                <a:schemeClr val="lt1"/>
              </a:buClr>
              <a:buSzPts val="1800"/>
              <a:buNone/>
              <a:defRPr sz="1800">
                <a:solidFill>
                  <a:schemeClr val="lt1"/>
                </a:solidFill>
              </a:defRPr>
            </a:lvl2pPr>
            <a:lvl3pPr lvl="2" algn="r" rtl="0">
              <a:spcBef>
                <a:spcPts val="0"/>
              </a:spcBef>
              <a:spcAft>
                <a:spcPts val="0"/>
              </a:spcAft>
              <a:buClr>
                <a:schemeClr val="lt1"/>
              </a:buClr>
              <a:buSzPts val="1800"/>
              <a:buNone/>
              <a:defRPr sz="1800">
                <a:solidFill>
                  <a:schemeClr val="lt1"/>
                </a:solidFill>
              </a:defRPr>
            </a:lvl3pPr>
            <a:lvl4pPr lvl="3" algn="r" rtl="0">
              <a:spcBef>
                <a:spcPts val="0"/>
              </a:spcBef>
              <a:spcAft>
                <a:spcPts val="0"/>
              </a:spcAft>
              <a:buClr>
                <a:schemeClr val="lt1"/>
              </a:buClr>
              <a:buSzPts val="1800"/>
              <a:buNone/>
              <a:defRPr sz="1800">
                <a:solidFill>
                  <a:schemeClr val="lt1"/>
                </a:solidFill>
              </a:defRPr>
            </a:lvl4pPr>
            <a:lvl5pPr lvl="4" algn="r" rtl="0">
              <a:spcBef>
                <a:spcPts val="0"/>
              </a:spcBef>
              <a:spcAft>
                <a:spcPts val="0"/>
              </a:spcAft>
              <a:buClr>
                <a:schemeClr val="lt1"/>
              </a:buClr>
              <a:buSzPts val="1800"/>
              <a:buNone/>
              <a:defRPr sz="1800">
                <a:solidFill>
                  <a:schemeClr val="lt1"/>
                </a:solidFill>
              </a:defRPr>
            </a:lvl5pPr>
            <a:lvl6pPr lvl="5" algn="r" rtl="0">
              <a:spcBef>
                <a:spcPts val="0"/>
              </a:spcBef>
              <a:spcAft>
                <a:spcPts val="0"/>
              </a:spcAft>
              <a:buClr>
                <a:schemeClr val="lt1"/>
              </a:buClr>
              <a:buSzPts val="1800"/>
              <a:buNone/>
              <a:defRPr sz="1800">
                <a:solidFill>
                  <a:schemeClr val="lt1"/>
                </a:solidFill>
              </a:defRPr>
            </a:lvl6pPr>
            <a:lvl7pPr lvl="6" algn="r" rtl="0">
              <a:spcBef>
                <a:spcPts val="0"/>
              </a:spcBef>
              <a:spcAft>
                <a:spcPts val="0"/>
              </a:spcAft>
              <a:buClr>
                <a:schemeClr val="lt1"/>
              </a:buClr>
              <a:buSzPts val="1800"/>
              <a:buNone/>
              <a:defRPr sz="1800">
                <a:solidFill>
                  <a:schemeClr val="lt1"/>
                </a:solidFill>
              </a:defRPr>
            </a:lvl7pPr>
            <a:lvl8pPr lvl="7" algn="r" rtl="0">
              <a:spcBef>
                <a:spcPts val="0"/>
              </a:spcBef>
              <a:spcAft>
                <a:spcPts val="0"/>
              </a:spcAft>
              <a:buClr>
                <a:schemeClr val="lt1"/>
              </a:buClr>
              <a:buSzPts val="1800"/>
              <a:buNone/>
              <a:defRPr sz="1800">
                <a:solidFill>
                  <a:schemeClr val="lt1"/>
                </a:solidFill>
              </a:defRPr>
            </a:lvl8pPr>
            <a:lvl9pPr lvl="8" algn="r" rtl="0">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7"/>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7" name="Google Shape;37;p7"/>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8" name="Google Shape;38;p7"/>
          <p:cNvSpPr txBox="1">
            <a:spLocks noGrp="1"/>
          </p:cNvSpPr>
          <p:nvPr>
            <p:ph type="title"/>
          </p:nvPr>
        </p:nvSpPr>
        <p:spPr>
          <a:xfrm>
            <a:off x="838350" y="893500"/>
            <a:ext cx="5324100" cy="48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9" name="Google Shape;39;p7"/>
          <p:cNvSpPr txBox="1">
            <a:spLocks noGrp="1"/>
          </p:cNvSpPr>
          <p:nvPr>
            <p:ph type="body" idx="1"/>
          </p:nvPr>
        </p:nvSpPr>
        <p:spPr>
          <a:xfrm>
            <a:off x="838250" y="1504950"/>
            <a:ext cx="5324100" cy="225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0" name="Google Shape;40;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sp>
        <p:nvSpPr>
          <p:cNvPr id="42" name="Google Shape;42;p8"/>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43" name="Google Shape;43;p8"/>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4" name="Google Shape;44;p8"/>
          <p:cNvSpPr txBox="1">
            <a:spLocks noGrp="1"/>
          </p:cNvSpPr>
          <p:nvPr>
            <p:ph type="title"/>
          </p:nvPr>
        </p:nvSpPr>
        <p:spPr>
          <a:xfrm>
            <a:off x="841000" y="969700"/>
            <a:ext cx="4801500" cy="409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5" name="Google Shape;45;p8"/>
          <p:cNvSpPr txBox="1">
            <a:spLocks noGrp="1"/>
          </p:cNvSpPr>
          <p:nvPr>
            <p:ph type="body" idx="1"/>
          </p:nvPr>
        </p:nvSpPr>
        <p:spPr>
          <a:xfrm>
            <a:off x="841001" y="1578025"/>
            <a:ext cx="2671800" cy="2433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6" name="Google Shape;46;p8"/>
          <p:cNvSpPr txBox="1">
            <a:spLocks noGrp="1"/>
          </p:cNvSpPr>
          <p:nvPr>
            <p:ph type="body" idx="2"/>
          </p:nvPr>
        </p:nvSpPr>
        <p:spPr>
          <a:xfrm>
            <a:off x="3673842" y="1578025"/>
            <a:ext cx="2671800" cy="2433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741100"/>
            <a:ext cx="5185200" cy="474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1pPr>
            <a:lvl2pPr lvl="1">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2pPr>
            <a:lvl3pPr lvl="2">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3pPr>
            <a:lvl4pPr lvl="3">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4pPr>
            <a:lvl5pPr lvl="4">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5pPr>
            <a:lvl6pPr lvl="5">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6pPr>
            <a:lvl7pPr lvl="6">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7pPr>
            <a:lvl8pPr lvl="7">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8pPr>
            <a:lvl9pPr lvl="8">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57200" y="1352550"/>
            <a:ext cx="5185200" cy="22557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Karla"/>
              <a:buChar char="▸"/>
              <a:defRPr sz="2000">
                <a:solidFill>
                  <a:schemeClr val="dk1"/>
                </a:solidFill>
                <a:latin typeface="Karla"/>
                <a:ea typeface="Karla"/>
                <a:cs typeface="Karla"/>
                <a:sym typeface="Karla"/>
              </a:defRPr>
            </a:lvl1pPr>
            <a:lvl2pPr marL="914400" lvl="1"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2pPr>
            <a:lvl3pPr marL="1371600" lvl="2"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3pPr>
            <a:lvl4pPr marL="1828800" lvl="3"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4pPr>
            <a:lvl5pPr marL="2286000" lvl="4"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5pPr>
            <a:lvl6pPr marL="2743200" lvl="5"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6pPr>
            <a:lvl7pPr marL="3200400" lvl="6"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7pPr>
            <a:lvl8pPr marL="3657600" lvl="7"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8pPr>
            <a:lvl9pPr marL="4114800" lvl="8"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1032812" y="2447171"/>
            <a:ext cx="5511186" cy="497692"/>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800" dirty="0">
                <a:solidFill>
                  <a:srgbClr val="0000FF"/>
                </a:solidFill>
              </a:rPr>
              <a:t>Water Utility Department</a:t>
            </a:r>
            <a:endParaRPr sz="2800" dirty="0">
              <a:solidFill>
                <a:srgbClr val="0000FF"/>
              </a:solidFill>
            </a:endParaRPr>
          </a:p>
          <a:p>
            <a:pPr marL="0" lvl="0" indent="0" algn="ctr" rtl="0">
              <a:spcBef>
                <a:spcPts val="0"/>
              </a:spcBef>
              <a:spcAft>
                <a:spcPts val="0"/>
              </a:spcAft>
              <a:buNone/>
            </a:pPr>
            <a:r>
              <a:rPr lang="en" sz="2400" dirty="0"/>
              <a:t>Howard Levison</a:t>
            </a:r>
            <a:br>
              <a:rPr lang="en" sz="2400" dirty="0"/>
            </a:br>
            <a:r>
              <a:rPr lang="en" sz="2400" dirty="0"/>
              <a:t>Water Utility  Administrator</a:t>
            </a:r>
            <a:endParaRPr sz="2400" dirty="0"/>
          </a:p>
        </p:txBody>
      </p:sp>
      <p:sp>
        <p:nvSpPr>
          <p:cNvPr id="112" name="Google Shape;112;p17"/>
          <p:cNvSpPr txBox="1">
            <a:spLocks noGrp="1"/>
          </p:cNvSpPr>
          <p:nvPr>
            <p:ph type="body" idx="1"/>
          </p:nvPr>
        </p:nvSpPr>
        <p:spPr>
          <a:xfrm>
            <a:off x="406335" y="1708881"/>
            <a:ext cx="6560209" cy="2255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2400" b="1" dirty="0"/>
              <a:t>     2022 Department Budget  Presentation </a:t>
            </a:r>
            <a:endParaRPr sz="2400" b="1" dirty="0"/>
          </a:p>
        </p:txBody>
      </p:sp>
      <p:sp>
        <p:nvSpPr>
          <p:cNvPr id="113" name="Google Shape;113;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Tree>
    <p:extLst>
      <p:ext uri="{BB962C8B-B14F-4D97-AF65-F5344CB8AC3E}">
        <p14:creationId xmlns:p14="http://schemas.microsoft.com/office/powerpoint/2010/main" val="358873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69809" y="360593"/>
            <a:ext cx="6942191" cy="4389257"/>
          </a:xfrm>
        </p:spPr>
        <p:txBody>
          <a:bodyPr/>
          <a:lstStyle/>
          <a:p>
            <a:pPr marL="101600" indent="0">
              <a:buNone/>
            </a:pPr>
            <a:r>
              <a:rPr lang="en-US" b="1" dirty="0">
                <a:solidFill>
                  <a:srgbClr val="0000FF"/>
                </a:solidFill>
                <a:latin typeface="Montserrat" panose="020B0604020202020204" charset="0"/>
              </a:rPr>
              <a:t>Well 17 Decommissioning and Other non-functioning/operational assets:</a:t>
            </a:r>
          </a:p>
          <a:p>
            <a:pPr marL="101600" indent="0">
              <a:buNone/>
            </a:pPr>
            <a:r>
              <a:rPr lang="en-US" sz="1400" dirty="0">
                <a:solidFill>
                  <a:srgbClr val="0A0A0A"/>
                </a:solidFill>
              </a:rPr>
              <a:t>Officially (DEP) shut down these assets:</a:t>
            </a:r>
          </a:p>
          <a:p>
            <a:r>
              <a:rPr lang="en-US" sz="1400" dirty="0">
                <a:solidFill>
                  <a:srgbClr val="0A0A0A"/>
                </a:solidFill>
              </a:rPr>
              <a:t>Well 17 has been decommissioned – 1/22</a:t>
            </a:r>
          </a:p>
          <a:p>
            <a:r>
              <a:rPr lang="en-US" sz="1400" dirty="0">
                <a:solidFill>
                  <a:srgbClr val="0A0A0A"/>
                </a:solidFill>
              </a:rPr>
              <a:t>Ferrell Field -  NJAW and EOWC Interconnects.</a:t>
            </a:r>
          </a:p>
          <a:p>
            <a:r>
              <a:rPr lang="en-US" sz="1400" dirty="0">
                <a:solidFill>
                  <a:srgbClr val="0A0A0A"/>
                </a:solidFill>
              </a:rPr>
              <a:t>Based on a hydraulic system study develop decommissioning of </a:t>
            </a:r>
            <a:r>
              <a:rPr lang="en-US" sz="1400" dirty="0" err="1">
                <a:solidFill>
                  <a:srgbClr val="0A0A0A"/>
                </a:solidFill>
              </a:rPr>
              <a:t>prv’s</a:t>
            </a:r>
            <a:r>
              <a:rPr lang="en-US" sz="1400" dirty="0">
                <a:solidFill>
                  <a:srgbClr val="0A0A0A"/>
                </a:solidFill>
              </a:rPr>
              <a:t> and high risk Rail Road crossing mains – possible enhancement/supplement under trestle un-cased mains (Mead Street, Third Street, South Orange Avenue) to supplement possible loss of Stewart and Montrose.</a:t>
            </a:r>
          </a:p>
          <a:p>
            <a:pPr marL="101600" indent="0">
              <a:buNone/>
            </a:pPr>
            <a:r>
              <a:rPr lang="en-US" sz="1400" dirty="0">
                <a:solidFill>
                  <a:srgbClr val="0A0A0A"/>
                </a:solidFill>
              </a:rPr>
              <a:t>                                                - - - - - - - - - - - - - - - - - </a:t>
            </a:r>
          </a:p>
          <a:p>
            <a:pPr marL="101600" indent="0">
              <a:buNone/>
            </a:pPr>
            <a:r>
              <a:rPr lang="en-US" sz="1400" dirty="0">
                <a:solidFill>
                  <a:srgbClr val="0A0A0A"/>
                </a:solidFill>
              </a:rPr>
              <a:t>Incorporate the installation of a Water Main as part of the West End Road (1902) reconstruction. This provides significant redundancy and resiliency to the eastern side of the Village – where most development is occurring. Pending results from a hydraulic review and physical road survey.</a:t>
            </a:r>
          </a:p>
          <a:p>
            <a:pPr marL="101600" indent="0">
              <a:spcBef>
                <a:spcPts val="0"/>
              </a:spcBef>
              <a:buNone/>
            </a:pPr>
            <a:r>
              <a:rPr lang="en-US" sz="1400" dirty="0">
                <a:solidFill>
                  <a:srgbClr val="0A0A0A"/>
                </a:solidFill>
              </a:rPr>
              <a:t>Also provides annual 150 year pipe replacement requirement.</a:t>
            </a:r>
          </a:p>
          <a:p>
            <a:pPr marL="101600" indent="0">
              <a:buNone/>
            </a:pPr>
            <a:r>
              <a:rPr lang="en-US" sz="1400" b="1" dirty="0">
                <a:solidFill>
                  <a:srgbClr val="FF0000"/>
                </a:solidFill>
              </a:rPr>
              <a:t>Lead Pipe identification and replacement project - NEW</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dirty="0"/>
          </a:p>
        </p:txBody>
      </p:sp>
      <p:pic>
        <p:nvPicPr>
          <p:cNvPr id="4098" name="Picture 2" descr="C:\Users\user\Documents\Water Documents\1890 pi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00" y="-1183005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24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2022 operating budget </a:t>
            </a:r>
            <a:br>
              <a:rPr lang="en-US" dirty="0">
                <a:solidFill>
                  <a:srgbClr val="0000FF"/>
                </a:solidFill>
              </a:rPr>
            </a:br>
            <a:r>
              <a:rPr lang="en-US" sz="1200" dirty="0"/>
              <a:t>see attached spreadsheet</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dirty="0"/>
          </a:p>
        </p:txBody>
      </p:sp>
    </p:spTree>
    <p:extLst>
      <p:ext uri="{BB962C8B-B14F-4D97-AF65-F5344CB8AC3E}">
        <p14:creationId xmlns:p14="http://schemas.microsoft.com/office/powerpoint/2010/main" val="350196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867983" y="777131"/>
            <a:ext cx="5324100" cy="485700"/>
          </a:xfrm>
          <a:prstGeom prst="rect">
            <a:avLst/>
          </a:prstGeom>
        </p:spPr>
        <p:txBody>
          <a:bodyPr spcFirstLastPara="1" wrap="square" lIns="91425" tIns="91425" rIns="91425" bIns="91425" anchor="b" anchorCtr="0">
            <a:noAutofit/>
          </a:bodyPr>
          <a:lstStyle/>
          <a:p>
            <a:pPr lvl="0"/>
            <a:r>
              <a:rPr lang="en" dirty="0"/>
              <a:t>    </a:t>
            </a:r>
            <a:r>
              <a:rPr lang="en" dirty="0">
                <a:solidFill>
                  <a:srgbClr val="0000FF"/>
                </a:solidFill>
              </a:rPr>
              <a:t>2021 Budget – Background</a:t>
            </a:r>
            <a:endParaRPr dirty="0">
              <a:solidFill>
                <a:srgbClr val="0000FF"/>
              </a:solidFill>
            </a:endParaRPr>
          </a:p>
        </p:txBody>
      </p:sp>
      <p:sp>
        <p:nvSpPr>
          <p:cNvPr id="133" name="Google Shape;133;p1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dirty="0"/>
          </a:p>
        </p:txBody>
      </p:sp>
      <p:sp>
        <p:nvSpPr>
          <p:cNvPr id="2" name="Rectangle 1"/>
          <p:cNvSpPr/>
          <p:nvPr/>
        </p:nvSpPr>
        <p:spPr>
          <a:xfrm>
            <a:off x="349320" y="1386832"/>
            <a:ext cx="6770671" cy="2462213"/>
          </a:xfrm>
          <a:prstGeom prst="rect">
            <a:avLst/>
          </a:prstGeom>
        </p:spPr>
        <p:txBody>
          <a:bodyPr wrap="square">
            <a:spAutoFit/>
          </a:bodyPr>
          <a:lstStyle/>
          <a:p>
            <a:r>
              <a:rPr lang="en-US" dirty="0"/>
              <a:t>A strategic capital improvement plan was developed to define critical points of failure and a mitigation plan to resolve noted deficiencies.</a:t>
            </a:r>
          </a:p>
          <a:p>
            <a:endParaRPr lang="en-US" dirty="0"/>
          </a:p>
          <a:p>
            <a:r>
              <a:rPr lang="en-US" dirty="0"/>
              <a:t>The process looked at system components from the top down identifying a number of critical major subsystems that provide the delivery and storage of water for domestic use and fire flow requirements from which both short and long term capital project areas were developed.</a:t>
            </a:r>
          </a:p>
          <a:p>
            <a:endParaRPr lang="en-US" dirty="0"/>
          </a:p>
          <a:p>
            <a:r>
              <a:rPr lang="en-US" dirty="0"/>
              <a:t>These project areas include a list of high priority short term (1-5 years) initiatives some of which are being worked on in terms of Planning, Design and Engineering and others are in various stages of implementation and completion.</a:t>
            </a:r>
          </a:p>
        </p:txBody>
      </p:sp>
    </p:spTree>
    <p:extLst>
      <p:ext uri="{BB962C8B-B14F-4D97-AF65-F5344CB8AC3E}">
        <p14:creationId xmlns:p14="http://schemas.microsoft.com/office/powerpoint/2010/main" val="350559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670704" y="526274"/>
            <a:ext cx="5324100" cy="513116"/>
          </a:xfrm>
          <a:prstGeom prst="rect">
            <a:avLst/>
          </a:prstGeom>
        </p:spPr>
        <p:txBody>
          <a:bodyPr spcFirstLastPara="1" wrap="square" lIns="91425" tIns="91425" rIns="91425" bIns="91425" anchor="b" anchorCtr="0">
            <a:noAutofit/>
          </a:bodyPr>
          <a:lstStyle/>
          <a:p>
            <a:pPr lvl="0"/>
            <a:r>
              <a:rPr lang="en" dirty="0"/>
              <a:t>    </a:t>
            </a:r>
            <a:r>
              <a:rPr lang="en" dirty="0">
                <a:solidFill>
                  <a:srgbClr val="0000FF"/>
                </a:solidFill>
              </a:rPr>
              <a:t>2022 Budget – Continuation </a:t>
            </a:r>
            <a:endParaRPr dirty="0">
              <a:solidFill>
                <a:srgbClr val="0000FF"/>
              </a:solidFill>
            </a:endParaRPr>
          </a:p>
        </p:txBody>
      </p:sp>
      <p:sp>
        <p:nvSpPr>
          <p:cNvPr id="133" name="Google Shape;133;p1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dirty="0"/>
          </a:p>
        </p:txBody>
      </p:sp>
      <p:sp>
        <p:nvSpPr>
          <p:cNvPr id="3" name="Rectangle 2"/>
          <p:cNvSpPr/>
          <p:nvPr/>
        </p:nvSpPr>
        <p:spPr>
          <a:xfrm>
            <a:off x="269717" y="1039390"/>
            <a:ext cx="6905275" cy="3539430"/>
          </a:xfrm>
          <a:prstGeom prst="rect">
            <a:avLst/>
          </a:prstGeom>
        </p:spPr>
        <p:txBody>
          <a:bodyPr wrap="square">
            <a:spAutoFit/>
          </a:bodyPr>
          <a:lstStyle/>
          <a:p>
            <a:r>
              <a:rPr lang="en-US" dirty="0"/>
              <a:t>Background:</a:t>
            </a:r>
          </a:p>
          <a:p>
            <a:r>
              <a:rPr lang="en-US" dirty="0"/>
              <a:t>The water system was neglected for 25 years under the management of East Orange Water Commission. Due to that neglect the system now requires not only remedial maintenance but significant investment in the infrastructure to assure high quality services including reliability and resiliency. </a:t>
            </a:r>
          </a:p>
          <a:p>
            <a:endParaRPr lang="en-US" dirty="0"/>
          </a:p>
          <a:p>
            <a:r>
              <a:rPr lang="en-US" dirty="0"/>
              <a:t>Critical to the operational integrity of the system a fault tree analysis had been performed with HDR Engineering developing a strategic long term infrastructure improvement and asset management plan. The objective was to perform an analysis of those critical assets and components and determine the impact of failures to those components to the integrity and reliability of the water system. </a:t>
            </a:r>
          </a:p>
          <a:p>
            <a:endParaRPr lang="en-US" dirty="0"/>
          </a:p>
          <a:p>
            <a:r>
              <a:rPr lang="en-US" i="1" dirty="0"/>
              <a:t>This review evolved into a series of multi-year capital initiatives begun in 2021 and now continuing into 2022 and beyond. In some cases the larger projects have been split out into shorter term manageable building blocks/segments some of which are being executed in parallel and reflected in the current capital budget.</a:t>
            </a:r>
          </a:p>
        </p:txBody>
      </p:sp>
    </p:spTree>
    <p:extLst>
      <p:ext uri="{BB962C8B-B14F-4D97-AF65-F5344CB8AC3E}">
        <p14:creationId xmlns:p14="http://schemas.microsoft.com/office/powerpoint/2010/main" val="122582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53"/>
        <p:cNvGrpSpPr/>
        <p:nvPr/>
      </p:nvGrpSpPr>
      <p:grpSpPr>
        <a:xfrm>
          <a:off x="0" y="0"/>
          <a:ext cx="0" cy="0"/>
          <a:chOff x="0" y="0"/>
          <a:chExt cx="0" cy="0"/>
        </a:xfrm>
      </p:grpSpPr>
      <p:sp>
        <p:nvSpPr>
          <p:cNvPr id="155" name="Google Shape;155;p21"/>
          <p:cNvSpPr txBox="1">
            <a:spLocks noGrp="1"/>
          </p:cNvSpPr>
          <p:nvPr>
            <p:ph type="title"/>
          </p:nvPr>
        </p:nvSpPr>
        <p:spPr>
          <a:xfrm>
            <a:off x="705664" y="925545"/>
            <a:ext cx="5856866" cy="67606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rgbClr val="0000FF"/>
                </a:solidFill>
              </a:rPr>
              <a:t>2022 Short Term Capital Budget</a:t>
            </a:r>
            <a:br>
              <a:rPr lang="en-US" dirty="0"/>
            </a:br>
            <a:r>
              <a:rPr lang="en-US" sz="1200" dirty="0"/>
              <a:t>see attached spreadsheet</a:t>
            </a:r>
            <a:br>
              <a:rPr lang="en-US" sz="1200" dirty="0"/>
            </a:br>
            <a:endParaRPr dirty="0"/>
          </a:p>
        </p:txBody>
      </p:sp>
      <p:sp>
        <p:nvSpPr>
          <p:cNvPr id="158" name="Google Shape;158;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dirty="0"/>
          </a:p>
        </p:txBody>
      </p:sp>
      <p:sp>
        <p:nvSpPr>
          <p:cNvPr id="2" name="TextBox 1"/>
          <p:cNvSpPr txBox="1"/>
          <p:nvPr/>
        </p:nvSpPr>
        <p:spPr>
          <a:xfrm>
            <a:off x="626723" y="996815"/>
            <a:ext cx="4243228" cy="246221"/>
          </a:xfrm>
          <a:prstGeom prst="rect">
            <a:avLst/>
          </a:prstGeom>
          <a:noFill/>
        </p:spPr>
        <p:txBody>
          <a:bodyPr wrap="square" rtlCol="0">
            <a:spAutoFit/>
          </a:bodyPr>
          <a:lstStyle/>
          <a:p>
            <a:r>
              <a:rPr lang="en-US" sz="1000" dirty="0"/>
              <a:t> </a:t>
            </a:r>
          </a:p>
        </p:txBody>
      </p:sp>
    </p:spTree>
    <p:extLst>
      <p:ext uri="{BB962C8B-B14F-4D97-AF65-F5344CB8AC3E}">
        <p14:creationId xmlns:p14="http://schemas.microsoft.com/office/powerpoint/2010/main" val="278402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1722" y="-1"/>
            <a:ext cx="7016389" cy="5143451"/>
          </a:xfrm>
        </p:spPr>
        <p:txBody>
          <a:bodyPr/>
          <a:lstStyle/>
          <a:p>
            <a:pPr marL="101600" indent="0" algn="ctr">
              <a:buNone/>
            </a:pPr>
            <a:r>
              <a:rPr lang="en-US" b="1" dirty="0">
                <a:solidFill>
                  <a:srgbClr val="0000FF"/>
                </a:solidFill>
                <a:latin typeface="Montserrat" panose="020B0604020202020204" charset="0"/>
              </a:rPr>
              <a:t>Crest Drive Standpipe:</a:t>
            </a:r>
            <a:endParaRPr lang="en-US" b="1" dirty="0">
              <a:solidFill>
                <a:srgbClr val="000000"/>
              </a:solidFill>
              <a:latin typeface="Montserrat" panose="020B0604020202020204" charset="0"/>
            </a:endParaRPr>
          </a:p>
          <a:p>
            <a:pPr marL="101600" indent="0">
              <a:buNone/>
            </a:pPr>
            <a:r>
              <a:rPr lang="en-US" sz="1200" dirty="0">
                <a:solidFill>
                  <a:srgbClr val="000000"/>
                </a:solidFill>
                <a:latin typeface="+mn-lt"/>
              </a:rPr>
              <a:t>The 1.5 MG Crest Drive welded steel standpipe was constructed in 1958. In July 2010, East Orange Water Commission (EOWC), the contract operator at the time for the South Orange water system, retained Utility Service Co., Inc. to conduct an ROV and visual inspection of the standpipe.</a:t>
            </a:r>
          </a:p>
          <a:p>
            <a:pPr marL="101600" indent="0">
              <a:buNone/>
            </a:pPr>
            <a:r>
              <a:rPr lang="en-US" sz="1200" dirty="0">
                <a:solidFill>
                  <a:srgbClr val="000000"/>
                </a:solidFill>
                <a:latin typeface="+mn-lt"/>
              </a:rPr>
              <a:t>The findings from the inspection indicated the tank interior and exterior was in poor condition, corroded and contained interior and exterior lead concentrations from the lead-based primer coating. In addition, structural and foundation repairs are required.  Several safety, sanitation and security deficiencies were also identified. It was also recommended to install a new active mixing system to assist in maintaining water quality, eliminate ice formation and prevent sediment from gathering on the tank floor.</a:t>
            </a:r>
          </a:p>
          <a:p>
            <a:pPr marL="101600" indent="0">
              <a:buNone/>
            </a:pPr>
            <a:r>
              <a:rPr lang="en-US" sz="1200" dirty="0">
                <a:solidFill>
                  <a:srgbClr val="000000"/>
                </a:solidFill>
                <a:latin typeface="+mn-lt"/>
              </a:rPr>
              <a:t>The cumulative findings from the 2010 inspection, 2015 condition assessment and through discussions with South Orange, NJAW and NJDEP, it was recommended to replace the existing standpipe system entirely.  </a:t>
            </a:r>
          </a:p>
          <a:p>
            <a:pPr marL="101600" indent="0">
              <a:buNone/>
            </a:pPr>
            <a:r>
              <a:rPr lang="en-US" sz="1200" dirty="0">
                <a:solidFill>
                  <a:srgbClr val="000000"/>
                </a:solidFill>
                <a:latin typeface="+mn-lt"/>
              </a:rPr>
              <a:t>Current Status: Engineering &amp; Design Phase: 90% complete </a:t>
            </a:r>
          </a:p>
          <a:p>
            <a:pPr marL="101600" indent="0">
              <a:buNone/>
            </a:pPr>
            <a:r>
              <a:rPr lang="en-US" sz="1200" dirty="0">
                <a:solidFill>
                  <a:srgbClr val="000000"/>
                </a:solidFill>
                <a:latin typeface="+mn-lt"/>
              </a:rPr>
              <a:t>The Project has been broken down into multiple Phases to be bid separately this year:</a:t>
            </a:r>
          </a:p>
          <a:p>
            <a:pPr>
              <a:spcBef>
                <a:spcPts val="0"/>
              </a:spcBef>
              <a:buFont typeface="Arial" panose="020B0604020202020204" pitchFamily="34" charset="0"/>
              <a:buChar char="•"/>
            </a:pPr>
            <a:r>
              <a:rPr lang="en-US" sz="1200" dirty="0">
                <a:solidFill>
                  <a:srgbClr val="000000"/>
                </a:solidFill>
                <a:latin typeface="+mn-lt"/>
              </a:rPr>
              <a:t>Phased Implementation of the Replacement of the tank with Construction of a 1MG elevated tank on the current site and initially Interconnected with the current piping, placed in parallel operation, and then after acceptance the demolition of the old tank.</a:t>
            </a:r>
          </a:p>
          <a:p>
            <a:pPr>
              <a:spcBef>
                <a:spcPts val="0"/>
              </a:spcBef>
              <a:buFont typeface="Arial" panose="020B0604020202020204" pitchFamily="34" charset="0"/>
              <a:buChar char="•"/>
            </a:pPr>
            <a:r>
              <a:rPr lang="en-US" sz="1200" dirty="0">
                <a:solidFill>
                  <a:srgbClr val="000000"/>
                </a:solidFill>
                <a:latin typeface="+mn-lt"/>
              </a:rPr>
              <a:t>Installation of a new 16” supply main from the South Orange Ave. Reservoir Pump station to the new Crest Drive Storage Tank.</a:t>
            </a:r>
          </a:p>
          <a:p>
            <a:pPr>
              <a:spcBef>
                <a:spcPts val="0"/>
              </a:spcBef>
              <a:buFont typeface="Arial" panose="020B0604020202020204" pitchFamily="34" charset="0"/>
              <a:buChar char="•"/>
            </a:pPr>
            <a:r>
              <a:rPr lang="en-US" sz="1200" dirty="0">
                <a:solidFill>
                  <a:srgbClr val="000000"/>
                </a:solidFill>
                <a:latin typeface="+mn-lt"/>
              </a:rPr>
              <a:t>Upgraded pumps with VFD (Variable Frequency Drive) controllers.</a:t>
            </a:r>
          </a:p>
          <a:p>
            <a:pPr>
              <a:spcBef>
                <a:spcPts val="0"/>
              </a:spcBef>
              <a:buFont typeface="Arial" panose="020B0604020202020204" pitchFamily="34" charset="0"/>
              <a:buChar char="•"/>
            </a:pPr>
            <a:r>
              <a:rPr lang="en-US" sz="1200" dirty="0">
                <a:solidFill>
                  <a:srgbClr val="000000"/>
                </a:solidFill>
                <a:latin typeface="+mn-lt"/>
              </a:rPr>
              <a:t>Miscellaneous  piping improvements/reconfiguration at Crest and Reservoir pump stations.</a:t>
            </a:r>
          </a:p>
          <a:p>
            <a:pPr>
              <a:spcBef>
                <a:spcPts val="0"/>
              </a:spcBef>
              <a:buFont typeface="Arial" panose="020B0604020202020204" pitchFamily="34" charset="0"/>
              <a:buChar char="•"/>
            </a:pPr>
            <a:r>
              <a:rPr lang="en-US" sz="1200" dirty="0">
                <a:solidFill>
                  <a:srgbClr val="000000"/>
                </a:solidFill>
                <a:latin typeface="+mn-lt"/>
              </a:rPr>
              <a:t>Installation of a replacement Generator on an external platform.</a:t>
            </a:r>
            <a:endParaRPr lang="en-US" sz="1200" i="1" dirty="0">
              <a:latin typeface="+mn-lt"/>
            </a:endParaRPr>
          </a:p>
          <a:p>
            <a:pPr marL="101600" indent="0">
              <a:spcBef>
                <a:spcPts val="0"/>
              </a:spcBef>
              <a:buNone/>
            </a:pPr>
            <a:r>
              <a:rPr lang="en-US" sz="1200" i="1" dirty="0">
                <a:solidFill>
                  <a:srgbClr val="003E00"/>
                </a:solidFill>
                <a:latin typeface="+mn-lt"/>
              </a:rPr>
              <a:t>Funding for these projects are being applied for from the NJIB.</a:t>
            </a:r>
          </a:p>
          <a:p>
            <a:pPr>
              <a:spcBef>
                <a:spcPts val="0"/>
              </a:spcBef>
            </a:pPr>
            <a:endParaRPr lang="en-US" sz="1200" b="1" dirty="0">
              <a:solidFill>
                <a:schemeClr val="tx1"/>
              </a:solidFill>
              <a:latin typeface="+mn-lt"/>
            </a:endParaRPr>
          </a:p>
          <a:p>
            <a:pPr>
              <a:spcBef>
                <a:spcPts val="0"/>
              </a:spcBef>
            </a:pPr>
            <a:endParaRPr lang="en-US" sz="1200" b="1" dirty="0">
              <a:solidFill>
                <a:srgbClr val="000000"/>
              </a:solidFill>
              <a:latin typeface="+mn-lt"/>
            </a:endParaRPr>
          </a:p>
          <a:p>
            <a:pPr marL="101600" indent="0">
              <a:buNone/>
            </a:pPr>
            <a:r>
              <a:rPr lang="en-US" sz="1200" dirty="0"/>
              <a:t>      </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dirty="0"/>
          </a:p>
        </p:txBody>
      </p:sp>
    </p:spTree>
    <p:extLst>
      <p:ext uri="{BB962C8B-B14F-4D97-AF65-F5344CB8AC3E}">
        <p14:creationId xmlns:p14="http://schemas.microsoft.com/office/powerpoint/2010/main" val="263450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dirty="0"/>
          </a:p>
        </p:txBody>
      </p:sp>
      <p:sp>
        <p:nvSpPr>
          <p:cNvPr id="6" name="Rectangle 5"/>
          <p:cNvSpPr/>
          <p:nvPr/>
        </p:nvSpPr>
        <p:spPr>
          <a:xfrm>
            <a:off x="329184" y="586401"/>
            <a:ext cx="6589776" cy="4616648"/>
          </a:xfrm>
          <a:prstGeom prst="rect">
            <a:avLst/>
          </a:prstGeom>
        </p:spPr>
        <p:txBody>
          <a:bodyPr wrap="square">
            <a:spAutoFit/>
          </a:bodyPr>
          <a:lstStyle/>
          <a:p>
            <a:r>
              <a:rPr lang="en-US" sz="2000" b="1" dirty="0">
                <a:solidFill>
                  <a:srgbClr val="0000FF"/>
                </a:solidFill>
                <a:latin typeface="Montserrat" panose="020B0604020202020204" charset="0"/>
              </a:rPr>
              <a:t>Critical Infrastructure Resiliency and Contingency Upgrades – Interconnects, Zone Valves, Valves, PRV’s (pressure relief valves), Redundant piping </a:t>
            </a:r>
          </a:p>
          <a:p>
            <a:endParaRPr lang="en-US" dirty="0"/>
          </a:p>
          <a:p>
            <a:r>
              <a:rPr lang="en-US" sz="1200" dirty="0">
                <a:latin typeface="+mn-lt"/>
              </a:rPr>
              <a:t>This project represents mitigation of identified critical issues and implementation prioritization. </a:t>
            </a:r>
          </a:p>
          <a:p>
            <a:r>
              <a:rPr lang="en-US" sz="1200" dirty="0">
                <a:latin typeface="+mn-lt"/>
              </a:rPr>
              <a:t>These include:</a:t>
            </a:r>
          </a:p>
          <a:p>
            <a:pPr marL="285750" indent="-285750">
              <a:buFont typeface="Arial" panose="020B0604020202020204" pitchFamily="34" charset="0"/>
              <a:buChar char="•"/>
            </a:pPr>
            <a:r>
              <a:rPr lang="en-US" sz="1200" dirty="0">
                <a:latin typeface="+mn-lt"/>
              </a:rPr>
              <a:t>Backup supply Interconnect reconnections: </a:t>
            </a:r>
          </a:p>
          <a:p>
            <a:pPr lvl="3"/>
            <a:r>
              <a:rPr lang="en-US" sz="1200" dirty="0">
                <a:latin typeface="+mn-lt"/>
              </a:rPr>
              <a:t>	NJAW - </a:t>
            </a:r>
            <a:r>
              <a:rPr lang="en-US" sz="1200" dirty="0" err="1"/>
              <a:t>Luddington</a:t>
            </a:r>
            <a:endParaRPr lang="en-US" sz="1200" dirty="0">
              <a:latin typeface="+mn-lt"/>
            </a:endParaRPr>
          </a:p>
          <a:p>
            <a:pPr lvl="4"/>
            <a:r>
              <a:rPr lang="en-US" sz="1200" dirty="0">
                <a:latin typeface="+mn-lt"/>
              </a:rPr>
              <a:t>	</a:t>
            </a:r>
            <a:r>
              <a:rPr lang="en-US" sz="1200" dirty="0"/>
              <a:t>EOWC - </a:t>
            </a:r>
            <a:r>
              <a:rPr lang="en-US" sz="1200" dirty="0">
                <a:latin typeface="+mn-lt"/>
              </a:rPr>
              <a:t>South Orange Avenue</a:t>
            </a:r>
          </a:p>
          <a:p>
            <a:pPr lvl="4"/>
            <a:r>
              <a:rPr lang="en-US" sz="1200" dirty="0">
                <a:latin typeface="+mn-lt"/>
              </a:rPr>
              <a:t>All of the following pending a detailed hydraulic analysis of various system states:</a:t>
            </a:r>
          </a:p>
          <a:p>
            <a:pPr marL="285750" lvl="4" indent="-285750">
              <a:buFont typeface="Arial" panose="020B0604020202020204" pitchFamily="34" charset="0"/>
              <a:buChar char="•"/>
            </a:pPr>
            <a:r>
              <a:rPr lang="en-US" sz="1200" dirty="0">
                <a:latin typeface="+mn-lt"/>
              </a:rPr>
              <a:t>PRV’s (pressure relief valves - currently 6 between High &amp; Low zones but are inoperative plus the potential of additional in key distribution locations) </a:t>
            </a:r>
            <a:r>
              <a:rPr lang="en-US" sz="1200" dirty="0"/>
              <a:t>and/or Zonal Valves</a:t>
            </a:r>
            <a:r>
              <a:rPr lang="en-US" sz="1200" dirty="0">
                <a:latin typeface="+mn-lt"/>
              </a:rPr>
              <a:t> </a:t>
            </a:r>
          </a:p>
          <a:p>
            <a:pPr marL="285750" indent="-285750">
              <a:buFont typeface="Arial" panose="020B0604020202020204" pitchFamily="34" charset="0"/>
              <a:buChar char="•"/>
            </a:pPr>
            <a:r>
              <a:rPr lang="en-US" sz="1200" dirty="0">
                <a:latin typeface="+mn-lt"/>
              </a:rPr>
              <a:t>Rail Road crossing mains (Montrose, Stewart, Mead, South Orange Ave, 3</a:t>
            </a:r>
            <a:r>
              <a:rPr lang="en-US" sz="1200" baseline="30000" dirty="0">
                <a:latin typeface="+mn-lt"/>
              </a:rPr>
              <a:t>rd</a:t>
            </a:r>
            <a:r>
              <a:rPr lang="en-US" sz="1200" dirty="0">
                <a:latin typeface="+mn-lt"/>
              </a:rPr>
              <a:t>, DPW) of which two are in the roadbed without protective casings. </a:t>
            </a:r>
          </a:p>
          <a:p>
            <a:pPr marL="285750" indent="-285750">
              <a:buFont typeface="Arial" panose="020B0604020202020204" pitchFamily="34" charset="0"/>
              <a:buChar char="•"/>
            </a:pPr>
            <a:r>
              <a:rPr lang="en-US" sz="1200" dirty="0">
                <a:latin typeface="+mn-lt"/>
              </a:rPr>
              <a:t>Main Improvements (West End) – note required to replace 2,500 linear feet per year -150 year rule (72 miles = 380,000’ / 150 </a:t>
            </a:r>
            <a:r>
              <a:rPr lang="en-US" sz="1200" dirty="0" err="1">
                <a:latin typeface="+mn-lt"/>
              </a:rPr>
              <a:t>yrs</a:t>
            </a:r>
            <a:r>
              <a:rPr lang="en-US" sz="1200" dirty="0">
                <a:latin typeface="+mn-lt"/>
              </a:rPr>
              <a:t> = 2,500 / </a:t>
            </a:r>
            <a:r>
              <a:rPr lang="en-US" sz="1200" dirty="0" err="1">
                <a:latin typeface="+mn-lt"/>
              </a:rPr>
              <a:t>yr</a:t>
            </a:r>
            <a:r>
              <a:rPr lang="en-US" sz="1200" dirty="0">
                <a:latin typeface="+mn-lt"/>
              </a:rPr>
              <a:t>).</a:t>
            </a:r>
          </a:p>
          <a:p>
            <a:pPr lvl="8"/>
            <a:endParaRPr lang="en-US" b="1" dirty="0">
              <a:latin typeface="+mn-lt"/>
            </a:endParaRPr>
          </a:p>
          <a:p>
            <a:endParaRPr lang="en-US" b="1" dirty="0">
              <a:latin typeface="+mn-lt"/>
            </a:endParaRPr>
          </a:p>
          <a:p>
            <a:r>
              <a:rPr lang="en-US" b="1" dirty="0"/>
              <a:t> </a:t>
            </a:r>
            <a:endParaRPr lang="en-US" dirty="0"/>
          </a:p>
          <a:p>
            <a:pPr marL="400050" indent="-400050">
              <a:buFont typeface="+mj-lt"/>
              <a:buAutoNum type="romanUcPeriod"/>
            </a:pPr>
            <a:endParaRPr lang="en-US" dirty="0"/>
          </a:p>
        </p:txBody>
      </p:sp>
    </p:spTree>
    <p:extLst>
      <p:ext uri="{BB962C8B-B14F-4D97-AF65-F5344CB8AC3E}">
        <p14:creationId xmlns:p14="http://schemas.microsoft.com/office/powerpoint/2010/main" val="406479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31515" y="1109473"/>
            <a:ext cx="6682517" cy="2895600"/>
          </a:xfrm>
        </p:spPr>
        <p:txBody>
          <a:bodyPr/>
          <a:lstStyle/>
          <a:p>
            <a:pPr marL="101600" indent="0">
              <a:buNone/>
            </a:pPr>
            <a:r>
              <a:rPr lang="en-US" dirty="0"/>
              <a:t>\</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dirty="0"/>
          </a:p>
        </p:txBody>
      </p:sp>
      <p:sp>
        <p:nvSpPr>
          <p:cNvPr id="6" name="Rectangle 5"/>
          <p:cNvSpPr/>
          <p:nvPr/>
        </p:nvSpPr>
        <p:spPr>
          <a:xfrm>
            <a:off x="255143" y="440979"/>
            <a:ext cx="6780943" cy="3354765"/>
          </a:xfrm>
          <a:prstGeom prst="rect">
            <a:avLst/>
          </a:prstGeom>
        </p:spPr>
        <p:txBody>
          <a:bodyPr wrap="square">
            <a:spAutoFit/>
          </a:bodyPr>
          <a:lstStyle/>
          <a:p>
            <a:r>
              <a:rPr lang="en-US" sz="1800" b="1" dirty="0">
                <a:solidFill>
                  <a:srgbClr val="0000FF"/>
                </a:solidFill>
                <a:latin typeface="Montserrat" panose="020B0604020202020204" charset="0"/>
              </a:rPr>
              <a:t>Capital Improvements and Repair or Replacements </a:t>
            </a:r>
            <a:r>
              <a:rPr lang="en-US" b="1" dirty="0">
                <a:solidFill>
                  <a:srgbClr val="0000FF"/>
                </a:solidFill>
                <a:latin typeface="+mn-lt"/>
              </a:rPr>
              <a:t>(CI/RR) and Project Design and Engineering Services:</a:t>
            </a:r>
          </a:p>
          <a:p>
            <a:pPr algn="ctr"/>
            <a:endParaRPr lang="en-US" sz="1200" dirty="0">
              <a:solidFill>
                <a:srgbClr val="0000FF"/>
              </a:solidFill>
              <a:latin typeface="+mn-lt"/>
            </a:endParaRPr>
          </a:p>
          <a:p>
            <a:r>
              <a:rPr lang="en-US" sz="1200" dirty="0">
                <a:latin typeface="+mn-lt"/>
              </a:rPr>
              <a:t>CI/RR:</a:t>
            </a:r>
          </a:p>
          <a:p>
            <a:r>
              <a:rPr lang="en-US" sz="1200" dirty="0">
                <a:latin typeface="+mn-lt"/>
              </a:rPr>
              <a:t>The NJAW O&amp;M monthly fee based contract covers a list of preventive maintenance responsibilities and emergent Capital Improvement (CI) / repair and replacement (RR) responsibilities based on a specified table of values. Experience has shown the funding for the CI/RR has tracked at $500k/year. Any annual surplus will be retained in a sinking fund account.</a:t>
            </a:r>
          </a:p>
          <a:p>
            <a:r>
              <a:rPr lang="en-US" sz="1200" dirty="0">
                <a:latin typeface="+mn-lt"/>
              </a:rPr>
              <a:t> </a:t>
            </a:r>
          </a:p>
          <a:p>
            <a:r>
              <a:rPr lang="en-US" sz="1200" dirty="0">
                <a:latin typeface="+mn-lt"/>
              </a:rPr>
              <a:t>Project Design and Engineering Services:</a:t>
            </a:r>
          </a:p>
          <a:p>
            <a:r>
              <a:rPr lang="en-US" sz="1200" dirty="0">
                <a:latin typeface="+mn-lt"/>
              </a:rPr>
              <a:t>As we move forward with initiation of planned water system development projects or in response to an emergent situations there is a need for funding of professional services to provide the detail design and specifications that lead to bid and contract award documents. A “Task Order” will be provided and a Resolution passed to support acceptance of the Task Order.</a:t>
            </a:r>
          </a:p>
          <a:p>
            <a:r>
              <a:rPr lang="en-US" sz="1200" dirty="0">
                <a:latin typeface="+mn-lt"/>
              </a:rPr>
              <a:t> </a:t>
            </a:r>
          </a:p>
          <a:p>
            <a:r>
              <a:rPr lang="en-US" sz="1200" dirty="0">
                <a:latin typeface="+mn-lt"/>
              </a:rPr>
              <a:t>Depending on the specific project characteristics, funding for these projects will be applied for from the NJIB.</a:t>
            </a:r>
          </a:p>
        </p:txBody>
      </p:sp>
    </p:spTree>
    <p:extLst>
      <p:ext uri="{BB962C8B-B14F-4D97-AF65-F5344CB8AC3E}">
        <p14:creationId xmlns:p14="http://schemas.microsoft.com/office/powerpoint/2010/main" val="3703162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77402" y="575353"/>
            <a:ext cx="6760396" cy="4313170"/>
          </a:xfrm>
        </p:spPr>
        <p:txBody>
          <a:bodyPr/>
          <a:lstStyle/>
          <a:p>
            <a:pPr marL="101600" indent="0">
              <a:buNone/>
            </a:pPr>
            <a:r>
              <a:rPr lang="en-US" b="1" dirty="0">
                <a:solidFill>
                  <a:srgbClr val="0000FF"/>
                </a:solidFill>
                <a:latin typeface="Montserrat" panose="020B0604020202020204" charset="0"/>
              </a:rPr>
              <a:t>AMI (Advanced Metering Infrastructure) – </a:t>
            </a:r>
            <a:r>
              <a:rPr lang="en-US" b="1" i="1" dirty="0">
                <a:solidFill>
                  <a:srgbClr val="0000FF"/>
                </a:solidFill>
                <a:latin typeface="Montserrat" panose="020B0604020202020204" charset="0"/>
              </a:rPr>
              <a:t>NJIB</a:t>
            </a:r>
          </a:p>
          <a:p>
            <a:pPr marL="101600" indent="0">
              <a:buNone/>
            </a:pPr>
            <a:r>
              <a:rPr lang="en-US" sz="1200" dirty="0">
                <a:solidFill>
                  <a:srgbClr val="0C0C0C"/>
                </a:solidFill>
                <a:latin typeface="+mn-lt"/>
              </a:rPr>
              <a:t>An assessment of current metering infrastructure at the Village concluded that the existing water meters were approaching their useful life with no method of periodic central monitoring.  </a:t>
            </a:r>
          </a:p>
          <a:p>
            <a:pPr marL="101600" indent="0">
              <a:buNone/>
            </a:pPr>
            <a:r>
              <a:rPr lang="en-US" sz="1200" dirty="0">
                <a:solidFill>
                  <a:srgbClr val="0C0C0C"/>
                </a:solidFill>
                <a:latin typeface="+mn-lt"/>
              </a:rPr>
              <a:t>After researching options and reviewing the current technologies, the Village decided to modernize its water metering system by implementing an Advanced Metering Infrastructure (AMI) system. </a:t>
            </a:r>
          </a:p>
          <a:p>
            <a:pPr marL="101600" indent="0">
              <a:buNone/>
            </a:pPr>
            <a:r>
              <a:rPr lang="en-US" sz="1200" dirty="0">
                <a:solidFill>
                  <a:srgbClr val="0C0C0C"/>
                </a:solidFill>
                <a:latin typeface="+mn-lt"/>
              </a:rPr>
              <a:t>Successful implementation of the AMI system and a Data Management System (DMS), along with related process changes, helps to improve overall customer satisfaction and increased operational efficiency including reduction in loss revenue water. </a:t>
            </a:r>
          </a:p>
          <a:p>
            <a:pPr marL="101600" indent="0">
              <a:buNone/>
            </a:pPr>
            <a:r>
              <a:rPr lang="en-US" sz="1200" dirty="0">
                <a:solidFill>
                  <a:srgbClr val="0C0C0C"/>
                </a:solidFill>
                <a:latin typeface="+mn-lt"/>
              </a:rPr>
              <a:t>Currently: (was Impacted by COVID-19):</a:t>
            </a:r>
          </a:p>
          <a:p>
            <a:pPr>
              <a:spcBef>
                <a:spcPts val="0"/>
              </a:spcBef>
            </a:pPr>
            <a:r>
              <a:rPr lang="en-US" sz="1200" dirty="0">
                <a:solidFill>
                  <a:srgbClr val="0C0C0C"/>
                </a:solidFill>
                <a:latin typeface="+mn-lt"/>
              </a:rPr>
              <a:t>An application has been made and approved by the NJIB/Clean Water SRF.</a:t>
            </a:r>
          </a:p>
          <a:p>
            <a:pPr>
              <a:spcBef>
                <a:spcPts val="0"/>
              </a:spcBef>
            </a:pPr>
            <a:r>
              <a:rPr lang="en-US" sz="1200" dirty="0">
                <a:solidFill>
                  <a:srgbClr val="0C0C0C"/>
                </a:solidFill>
                <a:latin typeface="+mn-lt"/>
              </a:rPr>
              <a:t>Fix antenna have been installed and are operational.</a:t>
            </a:r>
          </a:p>
          <a:p>
            <a:pPr>
              <a:spcBef>
                <a:spcPts val="0"/>
              </a:spcBef>
            </a:pPr>
            <a:r>
              <a:rPr lang="en-US" sz="1200" dirty="0">
                <a:solidFill>
                  <a:srgbClr val="0C0C0C"/>
                </a:solidFill>
                <a:latin typeface="+mn-lt"/>
              </a:rPr>
              <a:t>In process of a Cloud Software implementation (Neptune_360 ) with dynamic monitoring capability.</a:t>
            </a:r>
          </a:p>
          <a:p>
            <a:pPr>
              <a:spcBef>
                <a:spcPts val="0"/>
              </a:spcBef>
            </a:pPr>
            <a:r>
              <a:rPr lang="en-US" sz="1200" dirty="0">
                <a:solidFill>
                  <a:srgbClr val="0C0C0C"/>
                </a:solidFill>
                <a:latin typeface="+mn-lt"/>
              </a:rPr>
              <a:t>Preparing meter installation bid documents.</a:t>
            </a:r>
          </a:p>
          <a:p>
            <a:pPr>
              <a:spcBef>
                <a:spcPts val="0"/>
              </a:spcBef>
            </a:pPr>
            <a:r>
              <a:rPr lang="en-US" sz="1200" dirty="0">
                <a:solidFill>
                  <a:srgbClr val="0C0C0C"/>
                </a:solidFill>
                <a:latin typeface="+mn-lt"/>
              </a:rPr>
              <a:t>Preparing database maintenance Operating procedures.</a:t>
            </a:r>
          </a:p>
          <a:p>
            <a:pPr marL="101600" indent="0">
              <a:spcBef>
                <a:spcPts val="0"/>
              </a:spcBef>
              <a:buNone/>
            </a:pPr>
            <a:endParaRPr lang="en-US" sz="1400" b="1" dirty="0">
              <a:solidFill>
                <a:srgbClr val="0C0C0C"/>
              </a:solidFill>
              <a:latin typeface="+mn-lt"/>
            </a:endParaRPr>
          </a:p>
          <a:p>
            <a:pPr marL="101600" indent="0">
              <a:buNone/>
            </a:pPr>
            <a:endParaRPr lang="en-US" sz="1400" b="1" dirty="0">
              <a:solidFill>
                <a:srgbClr val="0C0C0C"/>
              </a:solidFill>
              <a:latin typeface="+mn-l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spTree>
    <p:extLst>
      <p:ext uri="{BB962C8B-B14F-4D97-AF65-F5344CB8AC3E}">
        <p14:creationId xmlns:p14="http://schemas.microsoft.com/office/powerpoint/2010/main" val="2012858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39046" y="544531"/>
            <a:ext cx="6680731" cy="4469258"/>
          </a:xfrm>
        </p:spPr>
        <p:txBody>
          <a:bodyPr/>
          <a:lstStyle/>
          <a:p>
            <a:pPr marL="101600" indent="0">
              <a:buNone/>
            </a:pPr>
            <a:r>
              <a:rPr lang="en-US" b="1" dirty="0">
                <a:solidFill>
                  <a:srgbClr val="0000FF"/>
                </a:solidFill>
                <a:latin typeface="Montserrat" panose="020B0604020202020204" charset="0"/>
              </a:rPr>
              <a:t>Newstead/Brentwood Water Tank Rehabilitation - painting and piping upgrade:</a:t>
            </a:r>
          </a:p>
          <a:p>
            <a:pPr marL="101600" indent="0">
              <a:buNone/>
            </a:pPr>
            <a:endParaRPr lang="en-US" sz="1400" b="1" dirty="0"/>
          </a:p>
          <a:p>
            <a:pPr marL="101600" indent="0">
              <a:buNone/>
            </a:pPr>
            <a:r>
              <a:rPr lang="en-US" sz="1200" dirty="0">
                <a:solidFill>
                  <a:srgbClr val="0A0A0A"/>
                </a:solidFill>
                <a:latin typeface="+mn-lt"/>
              </a:rPr>
              <a:t>This sphere is an elevated water storage tank constructed in the mid-1950s and is overdue for rehabilitation that includes repainting, piping modifications, and upgrading of the safety &amp; security systems.</a:t>
            </a:r>
          </a:p>
          <a:p>
            <a:pPr marL="101600" indent="0">
              <a:buNone/>
            </a:pPr>
            <a:r>
              <a:rPr lang="en-US" sz="1200" dirty="0">
                <a:solidFill>
                  <a:srgbClr val="0A0A0A"/>
                </a:solidFill>
                <a:latin typeface="+mn-lt"/>
              </a:rPr>
              <a:t>2022 Initiatives:</a:t>
            </a:r>
          </a:p>
          <a:p>
            <a:pPr marL="101600" indent="0">
              <a:buNone/>
            </a:pPr>
            <a:r>
              <a:rPr lang="en-US" sz="1200" dirty="0">
                <a:solidFill>
                  <a:srgbClr val="0A0A0A"/>
                </a:solidFill>
                <a:latin typeface="+mn-lt"/>
              </a:rPr>
              <a:t>Investigating alternative piping configurations to enhance reliability that include:</a:t>
            </a:r>
          </a:p>
          <a:p>
            <a:r>
              <a:rPr lang="en-US" sz="1200" dirty="0">
                <a:solidFill>
                  <a:srgbClr val="0A0A0A"/>
                </a:solidFill>
                <a:latin typeface="+mn-lt"/>
              </a:rPr>
              <a:t>Extending the main from end of </a:t>
            </a:r>
            <a:r>
              <a:rPr lang="en-US" sz="1200" dirty="0" err="1">
                <a:solidFill>
                  <a:srgbClr val="0A0A0A"/>
                </a:solidFill>
                <a:latin typeface="+mn-lt"/>
              </a:rPr>
              <a:t>Hoskier</a:t>
            </a:r>
            <a:r>
              <a:rPr lang="en-US" sz="1200" dirty="0">
                <a:solidFill>
                  <a:srgbClr val="0A0A0A"/>
                </a:solidFill>
                <a:latin typeface="+mn-lt"/>
              </a:rPr>
              <a:t> thru the Reservation border to an exterior chamber eliminating the vault under the Sphere.  Then extending it to a high level in the Sphere providing proper mixing</a:t>
            </a:r>
          </a:p>
          <a:p>
            <a:r>
              <a:rPr lang="en-US" sz="1200" dirty="0">
                <a:solidFill>
                  <a:srgbClr val="0A0A0A"/>
                </a:solidFill>
                <a:latin typeface="+mn-lt"/>
              </a:rPr>
              <a:t>Preparing painting bid documents.</a:t>
            </a:r>
          </a:p>
          <a:p>
            <a:r>
              <a:rPr lang="en-US" sz="1200" dirty="0">
                <a:solidFill>
                  <a:srgbClr val="0A0A0A"/>
                </a:solidFill>
                <a:latin typeface="+mn-lt"/>
              </a:rPr>
              <a:t>Upgrading pumps with VFD controllers and metering.</a:t>
            </a:r>
          </a:p>
          <a:p>
            <a:r>
              <a:rPr lang="en-US" sz="1200" dirty="0">
                <a:solidFill>
                  <a:srgbClr val="0A0A0A"/>
                </a:solidFill>
                <a:latin typeface="+mn-lt"/>
              </a:rPr>
              <a:t>Preparing specifications and requirements for taking the Sphere out of service while implementing these changes.</a:t>
            </a:r>
          </a:p>
          <a:p>
            <a:pPr marL="101600" indent="0">
              <a:buNone/>
            </a:pPr>
            <a:endParaRPr lang="en-US" sz="1400" b="1" dirty="0">
              <a:solidFill>
                <a:srgbClr val="0A0A0A"/>
              </a:solidFill>
            </a:endParaRPr>
          </a:p>
          <a:p>
            <a:pPr marL="101600" indent="0">
              <a:buNone/>
            </a:pPr>
            <a:endParaRPr lang="en-US" b="1" dirty="0">
              <a:solidFill>
                <a:srgbClr val="0A0A0A"/>
              </a:solidFill>
            </a:endParaRPr>
          </a:p>
          <a:p>
            <a:pPr marL="101600" indent="0">
              <a:buNone/>
            </a:pPr>
            <a:endParaRPr lang="en-US" b="1" dirty="0">
              <a:solidFill>
                <a:srgbClr val="0A0A0A"/>
              </a:solidFill>
            </a:endParaRPr>
          </a:p>
          <a:p>
            <a:pPr marL="101600" indent="0">
              <a:buNone/>
            </a:pPr>
            <a:endParaRPr lang="en-US" b="1" dirty="0"/>
          </a:p>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dirty="0"/>
          </a:p>
        </p:txBody>
      </p:sp>
    </p:spTree>
    <p:extLst>
      <p:ext uri="{BB962C8B-B14F-4D97-AF65-F5344CB8AC3E}">
        <p14:creationId xmlns:p14="http://schemas.microsoft.com/office/powerpoint/2010/main" val="1372749165"/>
      </p:ext>
    </p:extLst>
  </p:cSld>
  <p:clrMapOvr>
    <a:masterClrMapping/>
  </p:clrMapOvr>
</p:sld>
</file>

<file path=ppt/theme/theme1.xml><?xml version="1.0" encoding="utf-8"?>
<a:theme xmlns:a="http://schemas.openxmlformats.org/drawingml/2006/main" name="Arviragus template">
  <a:themeElements>
    <a:clrScheme name="Custom 347">
      <a:dk1>
        <a:srgbClr val="666666"/>
      </a:dk1>
      <a:lt1>
        <a:srgbClr val="FFFFFF"/>
      </a:lt1>
      <a:dk2>
        <a:srgbClr val="999999"/>
      </a:dk2>
      <a:lt2>
        <a:srgbClr val="DCE2E7"/>
      </a:lt2>
      <a:accent1>
        <a:srgbClr val="8BC34A"/>
      </a:accent1>
      <a:accent2>
        <a:srgbClr val="00BCD4"/>
      </a:accent2>
      <a:accent3>
        <a:srgbClr val="9C27B0"/>
      </a:accent3>
      <a:accent4>
        <a:srgbClr val="E91E63"/>
      </a:accent4>
      <a:accent5>
        <a:srgbClr val="FF9800"/>
      </a:accent5>
      <a:accent6>
        <a:srgbClr val="FFEB3B"/>
      </a:accent6>
      <a:hlink>
        <a:srgbClr val="2196F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138986</TotalTime>
  <Words>1436</Words>
  <Application>Microsoft Macintosh PowerPoint</Application>
  <PresentationFormat>On-screen Show (16:9)</PresentationFormat>
  <Paragraphs>100</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Karla</vt:lpstr>
      <vt:lpstr>Montserrat</vt:lpstr>
      <vt:lpstr>Arial</vt:lpstr>
      <vt:lpstr>Arviragus template</vt:lpstr>
      <vt:lpstr>Water Utility Department Howard Levison Water Utility  Administrator</vt:lpstr>
      <vt:lpstr>    2021 Budget – Background</vt:lpstr>
      <vt:lpstr>    2022 Budget – Continuation </vt:lpstr>
      <vt:lpstr>2022 Short Term Capital Budget see attached spreadsheet </vt:lpstr>
      <vt:lpstr>PowerPoint Presentation</vt:lpstr>
      <vt:lpstr>PowerPoint Presentation</vt:lpstr>
      <vt:lpstr>PowerPoint Presentation</vt:lpstr>
      <vt:lpstr>PowerPoint Presentation</vt:lpstr>
      <vt:lpstr>PowerPoint Presentation</vt:lpstr>
      <vt:lpstr>PowerPoint Presentation</vt:lpstr>
      <vt:lpstr>2022 operating budget  see attached spreadsheet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BUDGET DEPARTMENTS PRESENTATION</dc:title>
  <dc:creator>Adam Loehner</dc:creator>
  <cp:lastModifiedBy>Julie Doran</cp:lastModifiedBy>
  <cp:revision>139</cp:revision>
  <cp:lastPrinted>2022-02-28T20:26:25Z</cp:lastPrinted>
  <dcterms:modified xsi:type="dcterms:W3CDTF">2022-05-19T18:59:14Z</dcterms:modified>
</cp:coreProperties>
</file>